
<file path=[Content_Types].xml><?xml version="1.0" encoding="utf-8"?>
<Types xmlns="http://schemas.openxmlformats.org/package/2006/content-types">
  <Default Extension="png&amp;ehk=4mbm" ContentType="image/png"/>
  <Default Extension="png&amp;ehk=O7YQfJVSlB9X8XDQqVwXWQ&amp;r=0&amp;pid=OfficeInsert" ContentType="image/png"/>
  <Default Extension="png&amp;ehk=aw3F3vk4kqPS2eup4thB7A&amp;r=0&amp;pid=OfficeInsert" ContentType="image/png"/>
  <Default Extension="jpg&amp;ehk=hVh0Qidoz0MwCzlsa744Qw&amp;r=0&amp;pid=OfficeInsert" ContentType="image/jpeg"/>
  <Default Extension="jpeg" ContentType="image/jpeg"/>
  <Default Extension="rels" ContentType="application/vnd.openxmlformats-package.relationships+xml"/>
  <Default Extension="xml" ContentType="application/xml"/>
  <Default Extension="jpg&amp;ehk=9bBBBCXRmiS81u" ContentType="image/jpeg"/>
  <Default Extension="9830!OpenElement" ContentType="image/gif"/>
  <Default Extension="jpg&amp;ehk=y6F5FVTId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66" r:id="rId5"/>
    <p:sldId id="259" r:id="rId6"/>
    <p:sldId id="262" r:id="rId7"/>
    <p:sldId id="260" r:id="rId8"/>
    <p:sldId id="261" r:id="rId9"/>
    <p:sldId id="263" r:id="rId10"/>
    <p:sldId id="265" r:id="rId11"/>
    <p:sldId id="267" r:id="rId12"/>
    <p:sldId id="270" r:id="rId13"/>
    <p:sldId id="268" r:id="rId14"/>
    <p:sldId id="269" r:id="rId15"/>
    <p:sldId id="264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44" d="100"/>
          <a:sy n="44" d="100"/>
        </p:scale>
        <p:origin x="86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11/13/2017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11/13/2017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11/13/2017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11/13/2017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11/13/2017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11/13/2017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11/13/2017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2012books.lardbucket.org/books/geographic-information-system-basics/s10-01-descriptions-and-summaries.html" TargetMode="External"/><Relationship Id="rId2" Type="http://schemas.openxmlformats.org/officeDocument/2006/relationships/image" Target="../media/image1.jpg&amp;ehk=9bBBBCXRmiS81u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&amp;ehk=hVh0Qidoz0MwCzlsa744Qw&amp;r=0&amp;pid=OfficeInsert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bs.gov.au/websitedbs/CaSHome.nsf/Home/CaSQ+3C+CATEGORICAL+DATA:+WHAT'S+THE+DIFFERENCE+BETWEEN+NOMINAL+AND+ORDINAL" TargetMode="External"/><Relationship Id="rId2" Type="http://schemas.openxmlformats.org/officeDocument/2006/relationships/image" Target="../media/image3.9830!OpenElement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blog.flo.cx/2011/06/bday-pie-chart/" TargetMode="External"/><Relationship Id="rId2" Type="http://schemas.openxmlformats.org/officeDocument/2006/relationships/image" Target="../media/image4.png&amp;ehk=4mbm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file:correlation_significance.svg" TargetMode="External"/><Relationship Id="rId2" Type="http://schemas.openxmlformats.org/officeDocument/2006/relationships/image" Target="../media/image5.png&amp;ehk=O7YQfJVSlB9X8XDQqVwXWQ&amp;r=0&amp;pid=OfficeInsert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creativecommons.org/licenses/by-sa/3.0/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commons.wikimedia.org/wiki/File:Comparison_mean_median_mode.svg" TargetMode="External"/><Relationship Id="rId2" Type="http://schemas.openxmlformats.org/officeDocument/2006/relationships/image" Target="../media/image6.png&amp;ehk=aw3F3vk4kqPS2eup4thB7A&amp;r=0&amp;pid=OfficeInsert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educationtrendsandissues.wikispaces.com/Fear+of+Failure%2C+Learned+Helplessness%2C+and+Lack+of+Initiative+in+Secondary+Education" TargetMode="External"/><Relationship Id="rId2" Type="http://schemas.openxmlformats.org/officeDocument/2006/relationships/image" Target="../media/image7.jpg&amp;ehk=y6F5FVTId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15825B-FC04-4E40-8137-FEE4F13CDD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07067" y="977031"/>
            <a:ext cx="7766936" cy="3073806"/>
          </a:xfrm>
        </p:spPr>
        <p:txBody>
          <a:bodyPr/>
          <a:lstStyle/>
          <a:p>
            <a:pPr algn="ctr"/>
            <a:r>
              <a:rPr lang="en-US" sz="6600" dirty="0"/>
              <a:t>Foundations of Psychological Testing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9012734-3955-447A-B809-1F280AF38E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4088" y="4050833"/>
            <a:ext cx="8755693" cy="1936608"/>
          </a:xfrm>
        </p:spPr>
        <p:txBody>
          <a:bodyPr>
            <a:normAutofit/>
          </a:bodyPr>
          <a:lstStyle/>
          <a:p>
            <a:pPr algn="ctr"/>
            <a:r>
              <a:rPr lang="en-US" sz="4000" dirty="0"/>
              <a:t>Chapters 5-6</a:t>
            </a:r>
          </a:p>
          <a:p>
            <a:pPr algn="ctr"/>
            <a:r>
              <a:rPr lang="en-US" sz="4400" dirty="0"/>
              <a:t>Test Interpretation &amp; Reliability</a:t>
            </a:r>
          </a:p>
        </p:txBody>
      </p:sp>
    </p:spTree>
    <p:extLst>
      <p:ext uri="{BB962C8B-B14F-4D97-AF65-F5344CB8AC3E}">
        <p14:creationId xmlns:p14="http://schemas.microsoft.com/office/powerpoint/2010/main" val="27455324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591C56-6EF3-4DE5-850E-8C1099556B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7855" y="0"/>
            <a:ext cx="8596668" cy="776614"/>
          </a:xfrm>
        </p:spPr>
        <p:txBody>
          <a:bodyPr>
            <a:noAutofit/>
          </a:bodyPr>
          <a:lstStyle/>
          <a:p>
            <a:pPr algn="ctr"/>
            <a:r>
              <a:rPr lang="en-US" sz="4000" dirty="0"/>
              <a:t>Definitions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A4FD84-453B-4BC7-9414-41737BB603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4671" y="776614"/>
            <a:ext cx="9883035" cy="5837128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400" dirty="0"/>
              <a:t>Measurement: using numbers to better analyze and interpret data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400" dirty="0"/>
              <a:t>“Measurement”= numbers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/>
              <a:t>Levels of Measurement: relationship among these numbers assigned to the data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400" dirty="0"/>
              <a:t>Use numbers at Test Item Level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2400" dirty="0"/>
              <a:t>Each item on a test has a value, placeholder, etc.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400" dirty="0"/>
              <a:t>Scale Level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2400" dirty="0"/>
              <a:t>Individual scores are combined to produce a final score for the test-taker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400" dirty="0"/>
              <a:t>Test Result Level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2400" dirty="0"/>
              <a:t>Test-taker scores are then compared to standard scores (existing scores)</a:t>
            </a:r>
          </a:p>
          <a:p>
            <a:pPr lvl="1"/>
            <a:endParaRPr lang="en-US" sz="2000" dirty="0"/>
          </a:p>
          <a:p>
            <a:endParaRPr lang="en-US" dirty="0"/>
          </a:p>
          <a:p>
            <a:pPr marL="457200" lvl="1" indent="0">
              <a:buNone/>
            </a:pPr>
            <a:endParaRPr lang="en-US" sz="1800" dirty="0"/>
          </a:p>
          <a:p>
            <a:pPr lvl="1"/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1067756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E21030-F40C-4685-A5AB-9676368BB9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5745" y="94609"/>
            <a:ext cx="8596668" cy="1320800"/>
          </a:xfrm>
        </p:spPr>
        <p:txBody>
          <a:bodyPr>
            <a:normAutofit/>
          </a:bodyPr>
          <a:lstStyle/>
          <a:p>
            <a:pPr algn="ctr"/>
            <a:r>
              <a:rPr lang="en-US" sz="7200" dirty="0"/>
              <a:t>Scales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D86A98-951B-4EE9-8CE4-FEC1771A69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0606" y="936143"/>
            <a:ext cx="4185623" cy="745574"/>
          </a:xfrm>
        </p:spPr>
        <p:txBody>
          <a:bodyPr/>
          <a:lstStyle/>
          <a:p>
            <a:pPr algn="ctr"/>
            <a:r>
              <a:rPr lang="en-US" sz="4000" dirty="0"/>
              <a:t>Nominal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5757FD-351B-444E-BD1E-287EAB3C5E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25468" y="1776494"/>
            <a:ext cx="4635900" cy="4611780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400" dirty="0"/>
              <a:t>Numbers assigned to represent categories or labels of data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400" dirty="0"/>
              <a:t>Yes/No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400" dirty="0"/>
              <a:t>Multiple Choice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400" dirty="0"/>
              <a:t>True/False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/>
              <a:t>Statistics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400" dirty="0"/>
              <a:t>Frequency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400" dirty="0"/>
              <a:t>Mode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400" dirty="0"/>
              <a:t>Chi-Square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3484A85-70FC-4D45-ABEA-612F0CE9897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086506" y="835967"/>
            <a:ext cx="4185618" cy="845750"/>
          </a:xfrm>
        </p:spPr>
        <p:txBody>
          <a:bodyPr/>
          <a:lstStyle/>
          <a:p>
            <a:pPr algn="ctr"/>
            <a:r>
              <a:rPr lang="en-US" sz="4400" dirty="0"/>
              <a:t>Ordinal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FBD2278-D179-4F0E-9CE0-D5419086B3A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861368" y="1590805"/>
            <a:ext cx="5572813" cy="5123146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400" dirty="0"/>
              <a:t>Rank ordering of date, distance between numbers can vary or      not be equal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400" dirty="0"/>
              <a:t>Ranking selections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400" dirty="0"/>
              <a:t>Likert Scale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/>
              <a:t>Statistics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400" dirty="0"/>
              <a:t>Frequency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400" dirty="0"/>
              <a:t>Mode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400" dirty="0"/>
              <a:t>Median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400" dirty="0"/>
              <a:t>Percentile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400" dirty="0"/>
              <a:t>Rank-order Correlation</a:t>
            </a:r>
          </a:p>
        </p:txBody>
      </p:sp>
    </p:spTree>
    <p:extLst>
      <p:ext uri="{BB962C8B-B14F-4D97-AF65-F5344CB8AC3E}">
        <p14:creationId xmlns:p14="http://schemas.microsoft.com/office/powerpoint/2010/main" val="23833000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E81F7B-60BA-42B0-AD28-DC5021C612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701458"/>
            <a:ext cx="3854528" cy="1039660"/>
          </a:xfrm>
        </p:spPr>
        <p:txBody>
          <a:bodyPr>
            <a:normAutofit/>
          </a:bodyPr>
          <a:lstStyle/>
          <a:p>
            <a:pPr algn="ctr"/>
            <a:r>
              <a:rPr lang="en-US" sz="4800" dirty="0"/>
              <a:t>Frequency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043E83-66B1-4BBB-BF5D-D8AD1C0783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77334" y="2404997"/>
            <a:ext cx="3854528" cy="2956521"/>
          </a:xfrm>
        </p:spPr>
        <p:txBody>
          <a:bodyPr>
            <a:norm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800" dirty="0"/>
              <a:t>Orderly arrangement of scores by grouping numbers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800" dirty="0"/>
              <a:t>Shows actual numbers that fall into each category</a:t>
            </a:r>
          </a:p>
        </p:txBody>
      </p:sp>
      <p:pic>
        <p:nvPicPr>
          <p:cNvPr id="11" name="Content Placeholder 10" descr="A screenshot of a cell phone&#10;&#10;Description generated with high confidence">
            <a:extLst>
              <a:ext uri="{FF2B5EF4-FFF2-40B4-BE49-F238E27FC236}">
                <a16:creationId xmlns:a16="http://schemas.microsoft.com/office/drawing/2014/main" id="{1FDA823B-9DE4-4347-B613-3526472BA8A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4839197" y="1171720"/>
            <a:ext cx="4409306" cy="4387377"/>
          </a:xfrm>
        </p:spPr>
      </p:pic>
    </p:spTree>
    <p:extLst>
      <p:ext uri="{BB962C8B-B14F-4D97-AF65-F5344CB8AC3E}">
        <p14:creationId xmlns:p14="http://schemas.microsoft.com/office/powerpoint/2010/main" val="36194549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640D97-E3BB-45AF-A8C6-92D4C05B16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5745" y="233820"/>
            <a:ext cx="8596668" cy="89352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6000" dirty="0"/>
              <a:t>Scales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687EC9-68D7-4D6E-A14D-FE8B3AEC9D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4157" y="782877"/>
            <a:ext cx="4185623" cy="688931"/>
          </a:xfrm>
        </p:spPr>
        <p:txBody>
          <a:bodyPr/>
          <a:lstStyle/>
          <a:p>
            <a:pPr algn="ctr"/>
            <a:r>
              <a:rPr lang="en-US" sz="4000" dirty="0"/>
              <a:t>Interval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5B9BBCF-440B-498D-A3A1-5F3DB35200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00417" y="1471808"/>
            <a:ext cx="4660952" cy="5016673"/>
          </a:xfrm>
        </p:spPr>
        <p:txBody>
          <a:bodyPr>
            <a:noAutofit/>
          </a:bodyPr>
          <a:lstStyle/>
          <a:p>
            <a:r>
              <a:rPr lang="en-US" sz="2000" dirty="0"/>
              <a:t>Numbers assigned to rank-order data but intervals are equal</a:t>
            </a:r>
          </a:p>
          <a:p>
            <a:pPr lvl="1"/>
            <a:r>
              <a:rPr lang="en-US" sz="2000" dirty="0"/>
              <a:t>No absolute Zero, indicating a total absence of what is being measured</a:t>
            </a:r>
          </a:p>
          <a:p>
            <a:pPr lvl="1"/>
            <a:r>
              <a:rPr lang="en-US" sz="2000" dirty="0"/>
              <a:t>Scale: A-?/1-?</a:t>
            </a:r>
          </a:p>
          <a:p>
            <a:r>
              <a:rPr lang="en-US" sz="2000" dirty="0"/>
              <a:t>Statistics</a:t>
            </a:r>
          </a:p>
          <a:p>
            <a:pPr lvl="1"/>
            <a:r>
              <a:rPr lang="en-US" sz="2000" dirty="0"/>
              <a:t>Frequency</a:t>
            </a:r>
          </a:p>
          <a:p>
            <a:pPr lvl="1"/>
            <a:r>
              <a:rPr lang="en-US" sz="2000" dirty="0"/>
              <a:t>Mean, Median Mode</a:t>
            </a:r>
          </a:p>
          <a:p>
            <a:pPr lvl="1"/>
            <a:r>
              <a:rPr lang="en-US" sz="2000" dirty="0"/>
              <a:t>Standard Deviation</a:t>
            </a:r>
          </a:p>
          <a:p>
            <a:pPr lvl="1"/>
            <a:r>
              <a:rPr lang="en-US" sz="2000" dirty="0"/>
              <a:t>Pearson Correlation</a:t>
            </a:r>
          </a:p>
          <a:p>
            <a:pPr lvl="1"/>
            <a:r>
              <a:rPr lang="en-US" sz="2000" i="1" dirty="0"/>
              <a:t>t </a:t>
            </a:r>
            <a:r>
              <a:rPr lang="en-US" sz="2000" dirty="0"/>
              <a:t>test, </a:t>
            </a:r>
            <a:r>
              <a:rPr lang="en-US" sz="2000" i="1" dirty="0"/>
              <a:t>F </a:t>
            </a:r>
            <a:r>
              <a:rPr lang="en-US" sz="2000" dirty="0"/>
              <a:t>test</a:t>
            </a:r>
            <a:endParaRPr lang="en-US" sz="2000" i="1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248C67F-AE8F-4342-8FE0-182C622F1DD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088383" y="851770"/>
            <a:ext cx="4185618" cy="576198"/>
          </a:xfrm>
        </p:spPr>
        <p:txBody>
          <a:bodyPr/>
          <a:lstStyle/>
          <a:p>
            <a:pPr algn="ctr"/>
            <a:r>
              <a:rPr lang="en-US" sz="4000" dirty="0"/>
              <a:t>Ratio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EB3DA21-C2D8-43BC-92A0-B025D8D4C49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188593" y="1471809"/>
            <a:ext cx="5082749" cy="5223353"/>
          </a:xfrm>
        </p:spPr>
        <p:txBody>
          <a:bodyPr>
            <a:normAutofit/>
          </a:bodyPr>
          <a:lstStyle/>
          <a:p>
            <a:r>
              <a:rPr lang="en-US" sz="2000" dirty="0"/>
              <a:t>Numbers assigned to rank-order, distance is equal, absolute Zero</a:t>
            </a:r>
          </a:p>
          <a:p>
            <a:pPr lvl="1"/>
            <a:r>
              <a:rPr lang="en-US" sz="2000" dirty="0"/>
              <a:t>Questions with specific correct answers</a:t>
            </a:r>
          </a:p>
          <a:p>
            <a:r>
              <a:rPr lang="en-US" sz="2000" dirty="0"/>
              <a:t>Statistics</a:t>
            </a:r>
          </a:p>
          <a:p>
            <a:pPr lvl="1"/>
            <a:r>
              <a:rPr lang="en-US" sz="2000" dirty="0"/>
              <a:t>Frequency</a:t>
            </a:r>
          </a:p>
          <a:p>
            <a:pPr lvl="1"/>
            <a:r>
              <a:rPr lang="en-US" sz="2000" dirty="0"/>
              <a:t>Mean, Median, Mode</a:t>
            </a:r>
          </a:p>
          <a:p>
            <a:pPr lvl="1"/>
            <a:r>
              <a:rPr lang="en-US" sz="2000" dirty="0"/>
              <a:t>Standard Deviation</a:t>
            </a:r>
          </a:p>
          <a:p>
            <a:pPr lvl="1"/>
            <a:r>
              <a:rPr lang="en-US" sz="2000" dirty="0"/>
              <a:t>Pearson Correlation</a:t>
            </a:r>
          </a:p>
          <a:p>
            <a:pPr lvl="1"/>
            <a:r>
              <a:rPr lang="en-US" sz="2000" dirty="0"/>
              <a:t>Proportion</a:t>
            </a:r>
          </a:p>
          <a:p>
            <a:pPr lvl="1"/>
            <a:r>
              <a:rPr lang="en-US" sz="2000" i="1" dirty="0"/>
              <a:t>t </a:t>
            </a:r>
            <a:r>
              <a:rPr lang="en-US" sz="2000" dirty="0"/>
              <a:t>test, </a:t>
            </a:r>
            <a:r>
              <a:rPr lang="en-US" sz="2000" i="1" dirty="0"/>
              <a:t>F </a:t>
            </a:r>
            <a:r>
              <a:rPr lang="en-US" sz="2000" dirty="0"/>
              <a:t>test</a:t>
            </a:r>
            <a:endParaRPr lang="en-US" sz="2000" i="1" dirty="0"/>
          </a:p>
        </p:txBody>
      </p:sp>
    </p:spTree>
    <p:extLst>
      <p:ext uri="{BB962C8B-B14F-4D97-AF65-F5344CB8AC3E}">
        <p14:creationId xmlns:p14="http://schemas.microsoft.com/office/powerpoint/2010/main" val="16787057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logo&#10;&#10;Description generated with high confidence">
            <a:extLst>
              <a:ext uri="{FF2B5EF4-FFF2-40B4-BE49-F238E27FC236}">
                <a16:creationId xmlns:a16="http://schemas.microsoft.com/office/drawing/2014/main" id="{CC21BBE5-8220-4BC2-9AF9-3B173B213E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1119" y="1440493"/>
            <a:ext cx="7152360" cy="4296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16459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79E6AA-EEC9-4F7E-9C77-151A280AB2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7022" y="759569"/>
            <a:ext cx="3854528" cy="1278466"/>
          </a:xfrm>
        </p:spPr>
        <p:txBody>
          <a:bodyPr>
            <a:noAutofit/>
          </a:bodyPr>
          <a:lstStyle/>
          <a:p>
            <a:pPr algn="ctr"/>
            <a:r>
              <a:rPr lang="en-US" sz="4000" dirty="0"/>
              <a:t>Categorical Data</a:t>
            </a:r>
          </a:p>
        </p:txBody>
      </p:sp>
      <p:pic>
        <p:nvPicPr>
          <p:cNvPr id="10" name="Content Placeholder 9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9147DEC7-6FDB-464D-BAD6-C3376B08CAB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4860099" y="413359"/>
            <a:ext cx="5586608" cy="6075124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8A7774-CB0D-4802-9683-F2EB5808DE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16478" y="2363710"/>
            <a:ext cx="3854528" cy="3435841"/>
          </a:xfrm>
        </p:spPr>
        <p:txBody>
          <a:bodyPr>
            <a:norm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400" dirty="0"/>
              <a:t>Nominal Scales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400" dirty="0"/>
              <a:t>According to common property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400" dirty="0"/>
              <a:t>Data reported in terms of occurrences in each category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400" dirty="0"/>
              <a:t>OR Most frequent occurrence(s)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65282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logo&#10;&#10;Description generated with high confidence">
            <a:extLst>
              <a:ext uri="{FF2B5EF4-FFF2-40B4-BE49-F238E27FC236}">
                <a16:creationId xmlns:a16="http://schemas.microsoft.com/office/drawing/2014/main" id="{1758D5A7-B362-4556-89FC-4D902C349D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640911" y="993141"/>
            <a:ext cx="6630068" cy="4768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71955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close up of a map&#10;&#10;Description generated with high confidence">
            <a:extLst>
              <a:ext uri="{FF2B5EF4-FFF2-40B4-BE49-F238E27FC236}">
                <a16:creationId xmlns:a16="http://schemas.microsoft.com/office/drawing/2014/main" id="{B22D62AE-6683-4084-A8F6-E557F1AF12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118285" y="618256"/>
            <a:ext cx="7578029" cy="566498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13A3E3F-91AB-4461-8AC5-8548B42050FB}"/>
              </a:ext>
            </a:extLst>
          </p:cNvPr>
          <p:cNvSpPr txBox="1"/>
          <p:nvPr/>
        </p:nvSpPr>
        <p:spPr>
          <a:xfrm>
            <a:off x="-2486919" y="7146098"/>
            <a:ext cx="809699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hlinkClick r:id="rId3" tooltip="http://en.wikipedia.org/wiki/file:correlation_significance.svg"/>
              </a:rPr>
              <a:t>This Photo</a:t>
            </a:r>
            <a:r>
              <a:rPr lang="en-US" sz="900"/>
              <a:t> by Unknown Author is licensed under </a:t>
            </a:r>
            <a:r>
              <a:rPr lang="en-US" sz="900">
                <a:hlinkClick r:id="rId4" tooltip="https://creativecommons.org/licenses/by-sa/3.0/"/>
              </a:rPr>
              <a:t>CC BY-SA</a:t>
            </a:r>
            <a:endParaRPr lang="en-US" sz="900"/>
          </a:p>
        </p:txBody>
      </p:sp>
    </p:spTree>
    <p:extLst>
      <p:ext uri="{BB962C8B-B14F-4D97-AF65-F5344CB8AC3E}">
        <p14:creationId xmlns:p14="http://schemas.microsoft.com/office/powerpoint/2010/main" val="19460682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1B45F9-96B0-4DF6-A740-7AD7B722F1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4000" dirty="0"/>
              <a:t>Mean, Median, Mode</a:t>
            </a:r>
          </a:p>
        </p:txBody>
      </p:sp>
      <p:pic>
        <p:nvPicPr>
          <p:cNvPr id="6" name="Content Placeholder 5" descr="A close up of a logo&#10;&#10;Description generated with very high confidence">
            <a:extLst>
              <a:ext uri="{FF2B5EF4-FFF2-40B4-BE49-F238E27FC236}">
                <a16:creationId xmlns:a16="http://schemas.microsoft.com/office/drawing/2014/main" id="{ECA004ED-A525-4779-BFA0-D931718D15D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5068924" y="1089763"/>
            <a:ext cx="3957593" cy="4484319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30D7C9-BFFF-4B79-818A-C6C6F55B06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25677" y="2777069"/>
            <a:ext cx="4206185" cy="2984904"/>
          </a:xfrm>
        </p:spPr>
        <p:txBody>
          <a:bodyPr>
            <a:no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400" dirty="0"/>
              <a:t>Mean: Adding all score and dividing by number of scores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400" dirty="0"/>
              <a:t>Median: Middle score of a group of scores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400" dirty="0"/>
              <a:t>Mode: Most common score</a:t>
            </a:r>
          </a:p>
        </p:txBody>
      </p:sp>
    </p:spTree>
    <p:extLst>
      <p:ext uri="{BB962C8B-B14F-4D97-AF65-F5344CB8AC3E}">
        <p14:creationId xmlns:p14="http://schemas.microsoft.com/office/powerpoint/2010/main" val="23537779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8ACD8E-ECD1-4144-8B7F-F45D4C9F75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7200" dirty="0"/>
              <a:t>Reliability/Precision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413C52-1F87-4BDB-AC72-ABFE500AD0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Consistency of Test Scores</a:t>
            </a:r>
          </a:p>
          <a:p>
            <a:r>
              <a:rPr lang="en-US" sz="2800" dirty="0"/>
              <a:t>How accurate is the data from a test</a:t>
            </a:r>
          </a:p>
          <a:p>
            <a:r>
              <a:rPr lang="en-US" sz="2800" dirty="0"/>
              <a:t>Avoiding error</a:t>
            </a:r>
          </a:p>
          <a:p>
            <a:r>
              <a:rPr lang="en-US" sz="2800" dirty="0"/>
              <a:t>3 Categories of tests for reliability</a:t>
            </a:r>
          </a:p>
          <a:p>
            <a:pPr lvl="1"/>
            <a:r>
              <a:rPr lang="en-US" sz="2800" dirty="0"/>
              <a:t>Test-Retest Method</a:t>
            </a:r>
          </a:p>
          <a:p>
            <a:pPr lvl="1"/>
            <a:r>
              <a:rPr lang="en-US" sz="2800" dirty="0"/>
              <a:t>Alternate Forms</a:t>
            </a:r>
          </a:p>
          <a:p>
            <a:pPr lvl="1"/>
            <a:r>
              <a:rPr lang="en-US" sz="2800" dirty="0"/>
              <a:t>Internal Consistency Method</a:t>
            </a:r>
          </a:p>
        </p:txBody>
      </p:sp>
    </p:spTree>
    <p:extLst>
      <p:ext uri="{BB962C8B-B14F-4D97-AF65-F5344CB8AC3E}">
        <p14:creationId xmlns:p14="http://schemas.microsoft.com/office/powerpoint/2010/main" val="28828952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F556CE-458A-4907-99C2-0C5E2E2214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800" dirty="0"/>
              <a:t>Test-Retest Method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6F32D6-48A6-4A3D-BA33-079B443676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528355"/>
            <a:ext cx="8596668" cy="4885508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800" dirty="0"/>
              <a:t>Test is given to same group of test-takers on 2 separate occasions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/>
              <a:t>Scores from 2 tests are correlated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/>
              <a:t>Interval between testing causes changes to scores over time.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/>
              <a:t>Longer the interval, greater the change in score differences.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b="1" dirty="0"/>
              <a:t>Practice Effects:</a:t>
            </a:r>
            <a:r>
              <a:rPr lang="en-US" sz="2800" dirty="0"/>
              <a:t> Scoring higher due to practice of taking the test and ability to solve the problems more quickly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1136540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75F625-0B0E-4B04-A660-8862A25204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5400" dirty="0"/>
              <a:t>Alternate Forms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4A0F0B-5C81-41C5-95FB-ED65B7F695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89"/>
            <a:ext cx="8596668" cy="4153714"/>
          </a:xfrm>
        </p:spPr>
        <p:txBody>
          <a:bodyPr>
            <a:noAutofit/>
          </a:bodyPr>
          <a:lstStyle/>
          <a:p>
            <a:r>
              <a:rPr lang="en-US" sz="3200" dirty="0"/>
              <a:t>Parallel forms</a:t>
            </a:r>
          </a:p>
          <a:p>
            <a:r>
              <a:rPr lang="en-US" sz="3200" dirty="0"/>
              <a:t>Developer creates 2 forms of the test</a:t>
            </a:r>
          </a:p>
          <a:p>
            <a:r>
              <a:rPr lang="en-US" sz="3200" dirty="0"/>
              <a:t>Sets of scores from both tests are correlated</a:t>
            </a:r>
          </a:p>
          <a:p>
            <a:r>
              <a:rPr lang="en-US" sz="3200" dirty="0"/>
              <a:t>Problems: </a:t>
            </a:r>
          </a:p>
          <a:p>
            <a:pPr lvl="1"/>
            <a:r>
              <a:rPr lang="en-US" sz="3200" dirty="0"/>
              <a:t>2 forms are not equal in difficulty</a:t>
            </a:r>
          </a:p>
          <a:p>
            <a:pPr lvl="1"/>
            <a:r>
              <a:rPr lang="en-US" sz="3200" dirty="0"/>
              <a:t>Pre-/Post-tests: familiarity with the test</a:t>
            </a:r>
          </a:p>
        </p:txBody>
      </p:sp>
    </p:spTree>
    <p:extLst>
      <p:ext uri="{BB962C8B-B14F-4D97-AF65-F5344CB8AC3E}">
        <p14:creationId xmlns:p14="http://schemas.microsoft.com/office/powerpoint/2010/main" val="7715779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9B13CF-E63E-4464-A391-D234FF0CEF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800" dirty="0"/>
              <a:t>Internal Consistency Method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17D726-E393-483E-9799-88F849C7BC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4000" dirty="0"/>
              <a:t>How the items on the test are related to each other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4000" dirty="0"/>
              <a:t>Test questions have a commonality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4000" dirty="0"/>
              <a:t>Is the test assessing an ability or knowledge as expected</a:t>
            </a:r>
          </a:p>
        </p:txBody>
      </p:sp>
    </p:spTree>
    <p:extLst>
      <p:ext uri="{BB962C8B-B14F-4D97-AF65-F5344CB8AC3E}">
        <p14:creationId xmlns:p14="http://schemas.microsoft.com/office/powerpoint/2010/main" val="10033814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A group of people sitting at a table&#10;&#10;Description generated with very high confidence">
            <a:extLst>
              <a:ext uri="{FF2B5EF4-FFF2-40B4-BE49-F238E27FC236}">
                <a16:creationId xmlns:a16="http://schemas.microsoft.com/office/drawing/2014/main" id="{9A5E3EDE-A6DC-4F0A-9077-EC701B6D7C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476103" y="757646"/>
            <a:ext cx="7014754" cy="5035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4846479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8C59B386-999D-4CB6-B907-9F3997C027C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150</TotalTime>
  <Words>449</Words>
  <Application>Microsoft Office PowerPoint</Application>
  <PresentationFormat>Widescreen</PresentationFormat>
  <Paragraphs>94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Trebuchet MS</vt:lpstr>
      <vt:lpstr>Wingdings</vt:lpstr>
      <vt:lpstr>Wingdings 3</vt:lpstr>
      <vt:lpstr>Facet</vt:lpstr>
      <vt:lpstr>Foundations of Psychological Testing</vt:lpstr>
      <vt:lpstr>Definitions</vt:lpstr>
      <vt:lpstr>Scales</vt:lpstr>
      <vt:lpstr>Frequency</vt:lpstr>
      <vt:lpstr>Scales</vt:lpstr>
      <vt:lpstr>PowerPoint Presentation</vt:lpstr>
      <vt:lpstr>Categorical Data</vt:lpstr>
      <vt:lpstr>PowerPoint Presentation</vt:lpstr>
      <vt:lpstr>PowerPoint Presentation</vt:lpstr>
      <vt:lpstr>Mean, Median, Mode</vt:lpstr>
      <vt:lpstr>Reliability/Precision</vt:lpstr>
      <vt:lpstr>Test-Retest Method</vt:lpstr>
      <vt:lpstr>Alternate Forms</vt:lpstr>
      <vt:lpstr>Internal Consistency Method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Foundations of Psychological Testing</dc:title>
  <dc:creator>Suzanne Donovan</dc:creator>
  <cp:lastModifiedBy>Phara Ostinvil</cp:lastModifiedBy>
  <cp:revision>15</cp:revision>
  <dcterms:created xsi:type="dcterms:W3CDTF">2017-10-22T18:23:16Z</dcterms:created>
  <dcterms:modified xsi:type="dcterms:W3CDTF">2017-11-13T12:42:17Z</dcterms:modified>
</cp:coreProperties>
</file>